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75" r:id="rId2"/>
    <p:sldId id="293" r:id="rId3"/>
    <p:sldId id="292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5F580-1A6F-4301-9A9C-E9930E21C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E11D7B-602E-42BB-B072-167623469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0AB1E6-31AD-4B9D-8B30-29406C03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D771E1-C7CA-4A2F-B240-FA557F73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E2B7B9-0FC3-4598-A4CC-EB8D4D40F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140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8F8F8-DDE6-431A-91E2-2B8BB2F2C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2715DB-A761-42AF-A606-2CC02CAAE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79BC68-C787-4FC6-8176-C29F01C6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E3034A-9A0E-49C7-8E46-CA9A2AB65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4ABD40-2620-409E-BBE1-46892F06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33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B956AA-B540-44E8-9804-F5B800192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BF93013-61F7-4A23-83F5-D05577650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85F822-7FAB-428C-8B4B-9C319863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73C27F-29D7-42C4-B38D-77E160054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F60763-0675-4AC6-BE13-FFE95D42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55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5D44A-5C97-47DA-A081-0860DDC2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21490F-A0E4-482F-904F-EA3E2D15D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184696-A321-4A1E-B75E-BD8DDEE6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14FE41-FCC6-47BF-872D-7F21168C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92AC3A-241D-40A8-8BC3-F1F6A8F8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61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326A4-0E16-4FDB-BB77-1E0CB57BC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F9514B-17B2-4259-BC5D-341037F4B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AA51BC-A86C-4ED5-B7AF-FC84976F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E281FC-BF4C-4129-8507-BC09704A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AE11E6-467D-477A-BEC8-C3A8F288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397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5B652-B9AF-40FD-B9D0-151FB9D8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AFAB9-DE5D-4903-992D-B892DFB53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CFCAD6-6E13-4CFE-8C58-380A859B7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07DD6D-668A-486D-9C0A-FE113E515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A918E7-46B9-4F3C-9893-20CCA51F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B68E71-A750-4154-84B7-26666E12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042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7F8EE-AE0B-4E33-A6E2-58F681C5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DE148E-9B03-4365-9E8E-7EF9346A9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453417E-DFD9-457B-A368-48FB13E97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FEED0C1-6CAC-4591-86C8-849CF614F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20B0640-3928-42C4-99F6-64B8269A7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5C28F02-01C1-4496-A41E-358C6E48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C4AE3F-B0DC-4FEC-82CF-B4FEB526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401638F-D0B7-4552-BD58-E68A71AC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1824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101E8-9228-49F8-B75B-BE1F457D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04583F-6DD6-460F-920C-6FFEE3B8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4667C47-574D-44C4-9E22-0D9D8588D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ED64602-257D-4193-851B-255FC381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205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43A091F-705E-409B-B4A0-6C08549B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18E1BD8-A7ED-41D6-B9D1-8DC9D66F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2494962-8A85-40C2-8696-6E02D2C1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995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F4A76-91C9-48AE-ABF3-ADBCD28F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57ACA2-338B-4B4A-8317-D8E2C9FC9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E62C2B9-8430-423D-8224-88C07E9CE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8D6D84-0275-4278-9983-FE944D27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BB2168-4002-4708-89B3-2C6E55AB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4A3A86-F6AB-469D-B366-4255DF31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93409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D43AA3-C087-4DFD-970A-C358C34E8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2CD4DDD-313B-4EC1-84F7-3FC3BFBC3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74E81B7-8498-47A9-8CF3-509C7DA0D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53E396-8734-4122-8FC3-0D1FE81D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29D334-D293-412B-AE29-32838E9F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34CA33-C24A-458C-90C4-EF12852AE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55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09BA85C-CD97-4905-93BA-04E3118A8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073B68-1539-4F36-92C2-448FC421B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4FDE0D-C7A1-4B6D-9CC8-05C61A070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1C4FA-C5AC-4F23-86C4-A2CBFF179A84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4C5439-3DE8-4545-A0F6-B93B93129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3E9B89-7C2D-43E3-A425-9DBAA6FDB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01E5E-2EC3-48E3-A27C-3DE77B4995C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111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DE8CD-769F-4570-9D11-D77453B6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2607597"/>
            <a:ext cx="5586827" cy="132556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PROCESSO DE ENVIO DE FATURAMENTO DIGITAL VIA PASTA SFTP – BLUE </a:t>
            </a:r>
          </a:p>
        </p:txBody>
      </p:sp>
    </p:spTree>
    <p:extLst>
      <p:ext uri="{BB962C8B-B14F-4D97-AF65-F5344CB8AC3E}">
        <p14:creationId xmlns:p14="http://schemas.microsoft.com/office/powerpoint/2010/main" val="145132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>
            <a:extLst>
              <a:ext uri="{FF2B5EF4-FFF2-40B4-BE49-F238E27FC236}">
                <a16:creationId xmlns:a16="http://schemas.microsoft.com/office/drawing/2014/main" id="{3949E3A8-928F-6A93-3063-5C77B0F7FEEA}"/>
              </a:ext>
            </a:extLst>
          </p:cNvPr>
          <p:cNvSpPr txBox="1">
            <a:spLocks/>
          </p:cNvSpPr>
          <p:nvPr/>
        </p:nvSpPr>
        <p:spPr>
          <a:xfrm>
            <a:off x="838200" y="3184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FFCDE9-5E53-812F-057F-81271D9AC2BC}"/>
              </a:ext>
            </a:extLst>
          </p:cNvPr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highlight>
                  <a:srgbClr val="000000"/>
                </a:highlight>
              </a:rPr>
              <a:t>O QUE É A PASTA SFTP PARA O FATURAMENTO DIGITAL ?</a:t>
            </a:r>
            <a:endParaRPr lang="pt-BR" sz="3200" dirty="0">
              <a:highlight>
                <a:srgbClr val="000000"/>
              </a:highlight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3D711EC-F53E-3C55-54E8-65313F904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5151" cy="62515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9EA8674-4285-AC01-D1F3-6737B23E4BDE}"/>
              </a:ext>
            </a:extLst>
          </p:cNvPr>
          <p:cNvSpPr txBox="1"/>
          <p:nvPr/>
        </p:nvSpPr>
        <p:spPr>
          <a:xfrm>
            <a:off x="0" y="1948155"/>
            <a:ext cx="12101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b="1" i="0" dirty="0">
              <a:solidFill>
                <a:srgbClr val="333333"/>
              </a:solidFill>
              <a:effectLst/>
              <a:latin typeface="Montserrat" panose="020F0502020204030204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 SFTP (</a:t>
            </a:r>
            <a:r>
              <a:rPr lang="pt-BR" dirty="0" err="1"/>
              <a:t>Secure</a:t>
            </a:r>
            <a:r>
              <a:rPr lang="pt-BR" dirty="0"/>
              <a:t> File </a:t>
            </a:r>
            <a:r>
              <a:rPr lang="pt-BR" dirty="0" err="1"/>
              <a:t>Transfer</a:t>
            </a:r>
            <a:r>
              <a:rPr lang="pt-BR" dirty="0"/>
              <a:t> </a:t>
            </a:r>
            <a:r>
              <a:rPr lang="pt-BR" dirty="0" err="1"/>
              <a:t>Protocol</a:t>
            </a:r>
            <a:r>
              <a:rPr lang="pt-BR" dirty="0"/>
              <a:t>) é um protocolo de transferência de arquivos que aproveita um conjunto de utilitários que fornecem acesso seguro a um computador remoto para fornecer comunicações seguras. É considerado como o método ideal para transferência segura de arquivos e será utilizado no envio das faturas digitalizadas para a operadora.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413483C-247F-9CE5-3809-964A020F5DDA}"/>
              </a:ext>
            </a:extLst>
          </p:cNvPr>
          <p:cNvSpPr txBox="1"/>
          <p:nvPr/>
        </p:nvSpPr>
        <p:spPr>
          <a:xfrm>
            <a:off x="0" y="1464182"/>
            <a:ext cx="2976465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O QUE É UMA PASTA SFTP ?</a:t>
            </a:r>
          </a:p>
        </p:txBody>
      </p:sp>
      <p:pic>
        <p:nvPicPr>
          <p:cNvPr id="1026" name="Picture 2" descr="sftp-diagram">
            <a:extLst>
              <a:ext uri="{FF2B5EF4-FFF2-40B4-BE49-F238E27FC236}">
                <a16:creationId xmlns:a16="http://schemas.microsoft.com/office/drawing/2014/main" id="{E06CB7FA-F12D-9592-B703-E6E61D34A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623" y="3429000"/>
            <a:ext cx="5715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40D532-8309-ACA2-F625-57D70AA9F986}"/>
              </a:ext>
            </a:extLst>
          </p:cNvPr>
          <p:cNvSpPr txBox="1"/>
          <p:nvPr/>
        </p:nvSpPr>
        <p:spPr>
          <a:xfrm>
            <a:off x="3340360" y="5598368"/>
            <a:ext cx="1110343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sz="1400" dirty="0"/>
              <a:t>PRESTADOR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B5F82B6-8F1D-10A4-16E6-EE1C184D965A}"/>
              </a:ext>
            </a:extLst>
          </p:cNvPr>
          <p:cNvSpPr txBox="1"/>
          <p:nvPr/>
        </p:nvSpPr>
        <p:spPr>
          <a:xfrm>
            <a:off x="6767806" y="5598368"/>
            <a:ext cx="1247191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sz="1400" dirty="0"/>
              <a:t>OPERADORA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B25B8C9-E78D-C7F4-954B-ADE7FC674AEB}"/>
              </a:ext>
            </a:extLst>
          </p:cNvPr>
          <p:cNvSpPr txBox="1"/>
          <p:nvPr/>
        </p:nvSpPr>
        <p:spPr>
          <a:xfrm>
            <a:off x="3443775" y="3659514"/>
            <a:ext cx="1110343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sz="1400" dirty="0"/>
              <a:t>FATURAS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E76E93A-F032-951F-679C-BEB0DC23A8BD}"/>
              </a:ext>
            </a:extLst>
          </p:cNvPr>
          <p:cNvSpPr txBox="1"/>
          <p:nvPr/>
        </p:nvSpPr>
        <p:spPr>
          <a:xfrm>
            <a:off x="6933425" y="3619373"/>
            <a:ext cx="1110343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sz="1400" dirty="0"/>
              <a:t>FATURAS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55422E4-7B69-1E17-4BB0-3059C5036352}"/>
              </a:ext>
            </a:extLst>
          </p:cNvPr>
          <p:cNvSpPr txBox="1"/>
          <p:nvPr/>
        </p:nvSpPr>
        <p:spPr>
          <a:xfrm>
            <a:off x="5057192" y="5752256"/>
            <a:ext cx="1474237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pt-BR" sz="1400" dirty="0"/>
              <a:t>PASTA SFTP </a:t>
            </a:r>
          </a:p>
        </p:txBody>
      </p:sp>
    </p:spTree>
    <p:extLst>
      <p:ext uri="{BB962C8B-B14F-4D97-AF65-F5344CB8AC3E}">
        <p14:creationId xmlns:p14="http://schemas.microsoft.com/office/powerpoint/2010/main" val="175747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2C203F7D-CA5D-5CEA-D970-01BE769917F4}"/>
              </a:ext>
            </a:extLst>
          </p:cNvPr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highlight>
                  <a:srgbClr val="000000"/>
                </a:highlight>
              </a:rPr>
              <a:t>ORIENTAÇÕES DE ENVIO| FATURAMENTO DIGITAL - PASTA SFTP</a:t>
            </a:r>
            <a:endParaRPr lang="pt-BR" sz="3200" dirty="0">
              <a:highlight>
                <a:srgbClr val="000000"/>
              </a:highlight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8E9C954-1EA4-690B-B978-220A8160C4F8}"/>
              </a:ext>
            </a:extLst>
          </p:cNvPr>
          <p:cNvSpPr txBox="1"/>
          <p:nvPr/>
        </p:nvSpPr>
        <p:spPr>
          <a:xfrm>
            <a:off x="0" y="3429000"/>
            <a:ext cx="5253135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FORMATO OBRIGATÓRIO DAS DOCUMENTAÇÃOS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E353ED9-4BC0-3014-8789-9C0A616A6586}"/>
              </a:ext>
            </a:extLst>
          </p:cNvPr>
          <p:cNvSpPr txBox="1"/>
          <p:nvPr/>
        </p:nvSpPr>
        <p:spPr>
          <a:xfrm>
            <a:off x="35767" y="702218"/>
            <a:ext cx="121204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effectLst/>
                <a:latin typeface="g_d5_f4"/>
              </a:rPr>
              <a:t>Considerando ter havido interesse recíproco, entre os contratantes, de incluir à </a:t>
            </a:r>
            <a:r>
              <a:rPr lang="pt-BR" b="0" i="0" dirty="0">
                <a:effectLst/>
                <a:latin typeface="g_d5_f3"/>
              </a:rPr>
              <a:t>DA CLÁUSULA SEXTA </a:t>
            </a:r>
            <a:r>
              <a:rPr lang="pt-BR" b="0" i="0" dirty="0">
                <a:effectLst/>
                <a:latin typeface="g_d5_f2"/>
              </a:rPr>
              <a:t>–</a:t>
            </a:r>
            <a:r>
              <a:rPr lang="pt-BR" b="0" i="0" dirty="0">
                <a:effectLst/>
                <a:latin typeface="g_d5_f3"/>
              </a:rPr>
              <a:t> DAS CONDIÇÕES DE FATURAMENTO E PAGAMENTO</a:t>
            </a:r>
            <a:r>
              <a:rPr lang="pt-BR" b="0" i="0" dirty="0">
                <a:effectLst/>
                <a:latin typeface="g_d5_f4"/>
              </a:rPr>
              <a:t>, passando, a partir desta data, a prevalecer o seguinte:</a:t>
            </a:r>
            <a:r>
              <a:rPr lang="pt-BR" b="0" i="0" dirty="0">
                <a:effectLst/>
                <a:latin typeface="g_d5_f3"/>
              </a:rPr>
              <a:t> Parágrafo Oitavo </a:t>
            </a:r>
            <a:r>
              <a:rPr lang="pt-BR" b="0" i="0" dirty="0">
                <a:effectLst/>
                <a:latin typeface="g_d5_f2"/>
              </a:rPr>
              <a:t>–</a:t>
            </a:r>
            <a:r>
              <a:rPr lang="pt-BR" b="0" i="0" dirty="0">
                <a:effectLst/>
                <a:latin typeface="g_d5_f4"/>
              </a:rPr>
              <a:t> As faturas serão anexadas pela </a:t>
            </a:r>
            <a:r>
              <a:rPr lang="pt-BR" b="0" i="0" dirty="0">
                <a:effectLst/>
                <a:latin typeface="g_d5_f3"/>
              </a:rPr>
              <a:t>CONTRATADA</a:t>
            </a:r>
            <a:r>
              <a:rPr lang="pt-BR" b="0" i="0" dirty="0">
                <a:effectLst/>
                <a:latin typeface="g_d5_f4"/>
              </a:rPr>
              <a:t> no Sistema SFTP (Sistema de Transferência Segura de Arquivos) da </a:t>
            </a:r>
            <a:r>
              <a:rPr lang="pt-BR" b="0" i="0" dirty="0">
                <a:effectLst/>
                <a:latin typeface="g_d5_f3"/>
              </a:rPr>
              <a:t>CONTRATANTE</a:t>
            </a:r>
            <a:r>
              <a:rPr lang="pt-BR" b="0" i="0" dirty="0">
                <a:effectLst/>
                <a:latin typeface="g_d5_f4"/>
              </a:rPr>
              <a:t> e deverão conter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C108CD0-3142-5BE4-4DE8-A0AA898CD15D}"/>
              </a:ext>
            </a:extLst>
          </p:cNvPr>
          <p:cNvSpPr txBox="1"/>
          <p:nvPr/>
        </p:nvSpPr>
        <p:spPr>
          <a:xfrm>
            <a:off x="223157" y="1774763"/>
            <a:ext cx="119330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g_d5_f4"/>
              </a:rPr>
              <a:t>Guia de Cobrança</a:t>
            </a:r>
            <a:r>
              <a:rPr lang="pt-BR" dirty="0">
                <a:latin typeface="g_d5_f4"/>
              </a:rPr>
              <a:t> ( Valores cobrados pelos serviços)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g_d5_f4"/>
              </a:rPr>
              <a:t>Guia de Autorização</a:t>
            </a:r>
            <a:r>
              <a:rPr lang="pt-BR" dirty="0">
                <a:latin typeface="g_d5_f4"/>
              </a:rPr>
              <a:t> ( Emitida pela operadora) </a:t>
            </a:r>
            <a:endParaRPr lang="pt-BR" i="0" dirty="0">
              <a:effectLst/>
              <a:latin typeface="g_d5_f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g_d5_f4"/>
              </a:rPr>
              <a:t>Solicitação/pedido/prescrição médica; ( Entregue pelo beneficiário)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g_d5_f4"/>
              </a:rPr>
              <a:t>Checagem de medicação;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g_d5_f4"/>
              </a:rPr>
              <a:t>Capa de lote. ( Emitida pelo sistema) </a:t>
            </a:r>
            <a:br>
              <a:rPr lang="pt-BR" dirty="0"/>
            </a:br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F9D2E3D-6F3D-03D7-D70B-459B4847A07B}"/>
              </a:ext>
            </a:extLst>
          </p:cNvPr>
          <p:cNvSpPr txBox="1"/>
          <p:nvPr/>
        </p:nvSpPr>
        <p:spPr>
          <a:xfrm>
            <a:off x="129461" y="3893624"/>
            <a:ext cx="1193307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As faturas deverão ser enviadas no formato PDF e </a:t>
            </a:r>
            <a:r>
              <a:rPr lang="pt-BR" u="sng" dirty="0"/>
              <a:t> </a:t>
            </a:r>
            <a:r>
              <a:rPr lang="pt-BR" b="1" u="sng" dirty="0"/>
              <a:t>só serão aceitas a partir do dia 01 até o dia 10 de cada mês.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Os arquivos cortados, inelegíveis, rasuradas, incompletos ou em alguma inconformidade de ordem, serão devolvidos ao prestador para adequação;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envio será feito em apenas 4 lotes. Um lote para </a:t>
            </a:r>
            <a:r>
              <a:rPr lang="pt-BR" b="1" dirty="0">
                <a:solidFill>
                  <a:srgbClr val="FF0000"/>
                </a:solidFill>
              </a:rPr>
              <a:t>consultas</a:t>
            </a:r>
            <a:r>
              <a:rPr lang="pt-BR" dirty="0"/>
              <a:t>, outro lote para guias do tipo </a:t>
            </a:r>
            <a:r>
              <a:rPr lang="pt-BR" b="1" dirty="0">
                <a:solidFill>
                  <a:srgbClr val="FF0000"/>
                </a:solidFill>
              </a:rPr>
              <a:t>SADT ( exames ou urgência emergência) </a:t>
            </a:r>
            <a:r>
              <a:rPr lang="pt-BR" dirty="0"/>
              <a:t>outro para  </a:t>
            </a:r>
            <a:r>
              <a:rPr lang="pt-BR" b="1" dirty="0">
                <a:solidFill>
                  <a:srgbClr val="FF0000"/>
                </a:solidFill>
              </a:rPr>
              <a:t>Laboratório, </a:t>
            </a:r>
            <a:r>
              <a:rPr lang="pt-BR" dirty="0"/>
              <a:t>e outro para </a:t>
            </a:r>
            <a:r>
              <a:rPr lang="pt-BR" b="1" dirty="0">
                <a:solidFill>
                  <a:srgbClr val="FF0000"/>
                </a:solidFill>
              </a:rPr>
              <a:t>internação</a:t>
            </a:r>
            <a:r>
              <a:rPr lang="pt-BR" dirty="0"/>
              <a:t>. Cada lote deve conter a produção total referente ao tipo de atendimento, não serão aceitos mais de um lote para o mesmo tipo de atendimento. ( A única exceção ocorre para lotes com mais de 100 guias, nesse caso cabem dois envios).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As guias SADT deverão ser enviadas na orientação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PAISAGEM</a:t>
            </a:r>
            <a:r>
              <a:rPr lang="pt-BR" b="1" dirty="0"/>
              <a:t> </a:t>
            </a:r>
            <a:r>
              <a:rPr lang="pt-BR" dirty="0"/>
              <a:t>enquanto as guias de consulta e internação serão enviadas na orientação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RETRATO</a:t>
            </a:r>
            <a:r>
              <a:rPr lang="pt-BR" dirty="0"/>
              <a:t>; as demais documentações enviadas ficam a critério do prestador conforme o formato da página.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É essencial que todas as orientações contratuais sejam obedecidas no sentido de evitar glosas.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09C19AD7-C9D6-935B-8C97-F4A627740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5151" cy="6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99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391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g_d5_f2</vt:lpstr>
      <vt:lpstr>g_d5_f3</vt:lpstr>
      <vt:lpstr>g_d5_f4</vt:lpstr>
      <vt:lpstr>Montserrat</vt:lpstr>
      <vt:lpstr>Tema do Office</vt:lpstr>
      <vt:lpstr>PROCESSO DE ENVIO DE FATURAMENTO DIGITAL VIA PASTA SFTP – BLUE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</dc:title>
  <dc:creator>Caique Almeida</dc:creator>
  <cp:lastModifiedBy>Luiz Santos</cp:lastModifiedBy>
  <cp:revision>33</cp:revision>
  <dcterms:created xsi:type="dcterms:W3CDTF">2023-01-09T11:34:34Z</dcterms:created>
  <dcterms:modified xsi:type="dcterms:W3CDTF">2023-08-28T12:16:48Z</dcterms:modified>
</cp:coreProperties>
</file>